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9" r:id="rId1"/>
  </p:sldMasterIdLst>
  <p:notesMasterIdLst>
    <p:notesMasterId r:id="rId27"/>
  </p:notesMasterIdLst>
  <p:sldIdLst>
    <p:sldId id="256" r:id="rId2"/>
    <p:sldId id="626" r:id="rId3"/>
    <p:sldId id="554" r:id="rId4"/>
    <p:sldId id="555" r:id="rId5"/>
    <p:sldId id="556" r:id="rId6"/>
    <p:sldId id="562" r:id="rId7"/>
    <p:sldId id="563" r:id="rId8"/>
    <p:sldId id="566" r:id="rId9"/>
    <p:sldId id="578" r:id="rId10"/>
    <p:sldId id="575" r:id="rId11"/>
    <p:sldId id="631" r:id="rId12"/>
    <p:sldId id="632" r:id="rId13"/>
    <p:sldId id="637" r:id="rId14"/>
    <p:sldId id="579" r:id="rId15"/>
    <p:sldId id="583" r:id="rId16"/>
    <p:sldId id="584" r:id="rId17"/>
    <p:sldId id="594" r:id="rId18"/>
    <p:sldId id="604" r:id="rId19"/>
    <p:sldId id="606" r:id="rId20"/>
    <p:sldId id="607" r:id="rId21"/>
    <p:sldId id="610" r:id="rId22"/>
    <p:sldId id="618" r:id="rId23"/>
    <p:sldId id="621" r:id="rId24"/>
    <p:sldId id="623" r:id="rId25"/>
    <p:sldId id="634" r:id="rId26"/>
  </p:sldIdLst>
  <p:sldSz cx="9144000" cy="6858000" type="screen4x3"/>
  <p:notesSz cx="6858000" cy="9144000"/>
  <p:embeddedFontLst>
    <p:embeddedFont>
      <p:font typeface="Tahoma" pitchFamily="34" charset="0"/>
      <p:regular r:id="rId28"/>
      <p:bold r:id="rId29"/>
    </p:embeddedFont>
    <p:embeddedFont>
      <p:font typeface="Calibri" pitchFamily="34" charset="0"/>
      <p:regular r:id="rId30"/>
      <p:bold r:id="rId31"/>
      <p:italic r:id="rId32"/>
      <p:boldItalic r:id="rId33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Umereni stil 2 – Naglašav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rednji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2787"/>
    <p:restoredTop sz="90929"/>
  </p:normalViewPr>
  <p:slideViewPr>
    <p:cSldViewPr>
      <p:cViewPr>
        <p:scale>
          <a:sx n="66" d="100"/>
          <a:sy n="66" d="100"/>
        </p:scale>
        <p:origin x="-127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zaglavlj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Čuvar mesta za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B0594FA-9069-4430-9036-632253646217}" type="datetimeFigureOut">
              <a:rPr lang="en-US"/>
              <a:pPr>
                <a:defRPr/>
              </a:pPr>
              <a:t>8/30/2024</a:t>
            </a:fld>
            <a:endParaRPr lang="en-US"/>
          </a:p>
        </p:txBody>
      </p:sp>
      <p:sp>
        <p:nvSpPr>
          <p:cNvPr id="4" name="Čuvar mesta za sliku na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Čuvar mesta za napomen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r-Latn-CS" noProof="0"/>
              <a:t>Kliknite i uredite tekst</a:t>
            </a:r>
          </a:p>
          <a:p>
            <a:pPr lvl="1"/>
            <a:r>
              <a:rPr lang="sr-Latn-CS" noProof="0"/>
              <a:t>Drugi nivo</a:t>
            </a:r>
          </a:p>
          <a:p>
            <a:pPr lvl="2"/>
            <a:r>
              <a:rPr lang="sr-Latn-CS" noProof="0"/>
              <a:t>Treći nivo</a:t>
            </a:r>
          </a:p>
          <a:p>
            <a:pPr lvl="3"/>
            <a:r>
              <a:rPr lang="sr-Latn-CS" noProof="0"/>
              <a:t>Četvrti nivo</a:t>
            </a:r>
          </a:p>
          <a:p>
            <a:pPr lvl="4"/>
            <a:r>
              <a:rPr lang="sr-Latn-CS" noProof="0"/>
              <a:t>Peti nivo</a:t>
            </a:r>
            <a:endParaRPr lang="en-US" noProof="0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27D49779-5E80-4CBE-8DEA-47CA9652CAD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83162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>
                  <a:cs typeface="+mn-cs"/>
                </a:endParaRPr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297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297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73648-38F0-40C1-B568-BC551AA8DF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2AD05-6116-41F9-8648-0E6450E072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ni naslov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EBF2E-B24E-4DA7-AB64-7E34934F21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slov i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abelu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D7E0A-E630-420F-9A76-356653FD18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sr-Latn-CS" dirty="0"/>
              <a:t>Kliknite i uredite tekst</a:t>
            </a:r>
          </a:p>
          <a:p>
            <a:pPr lvl="1"/>
            <a:r>
              <a:rPr lang="sr-Latn-CS" dirty="0"/>
              <a:t>Drugi nivo</a:t>
            </a:r>
          </a:p>
          <a:p>
            <a:pPr lvl="2"/>
            <a:r>
              <a:rPr lang="sr-Latn-CS" dirty="0"/>
              <a:t>Treći nivo</a:t>
            </a:r>
          </a:p>
          <a:p>
            <a:pPr lvl="3"/>
            <a:r>
              <a:rPr lang="sr-Latn-CS" dirty="0"/>
              <a:t>Četvrti nivo</a:t>
            </a:r>
          </a:p>
          <a:p>
            <a:pPr lvl="4"/>
            <a:r>
              <a:rPr lang="sr-Latn-CS" dirty="0"/>
              <a:t>Peti nivo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86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AFBD40-C245-4A57-8B44-7A61568082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44E5C-9EE5-4E9A-AC8F-41A8E79A49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9A7B1-7D5A-445F-B65A-B113DCF9E8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5" name="Čuvar mesta za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6" name="Čuvar mesta za sadržaj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50935-0758-4EEE-8BF5-5E13F302B8C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A29A1D-009D-472E-BB55-742155B89C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D9346-4989-4516-8D3A-7D31B81537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591ADD-56E2-43CE-9CD9-DA745C957A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lik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9EBDF-AF9F-4AEE-9D24-B32E0C8A9B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>
                <a:cs typeface="+mn-cs"/>
              </a:endParaRPr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/>
              <a:t>Kliknite i uredite tekst</a:t>
            </a:r>
          </a:p>
          <a:p>
            <a:pPr lvl="1"/>
            <a:r>
              <a:rPr lang="sr-Latn-CS" altLang="en-US"/>
              <a:t>Drugi nivo</a:t>
            </a:r>
          </a:p>
          <a:p>
            <a:pPr lvl="2"/>
            <a:r>
              <a:rPr lang="sr-Latn-CS" altLang="en-US"/>
              <a:t>Treći nivo</a:t>
            </a:r>
          </a:p>
          <a:p>
            <a:pPr lvl="3"/>
            <a:r>
              <a:rPr lang="sr-Latn-CS" altLang="en-US"/>
              <a:t>Četvrti nivo</a:t>
            </a:r>
          </a:p>
          <a:p>
            <a:pPr lvl="4"/>
            <a:r>
              <a:rPr lang="sr-Latn-CS" altLang="en-US"/>
              <a:t>Peti nivo</a:t>
            </a:r>
            <a:endParaRPr lang="en-US" altLang="en-US"/>
          </a:p>
        </p:txBody>
      </p:sp>
      <p:sp>
        <p:nvSpPr>
          <p:cNvPr id="28737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8738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87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cs typeface="Arial" charset="0"/>
              </a:defRPr>
            </a:lvl1pPr>
          </a:lstStyle>
          <a:p>
            <a:pPr>
              <a:defRPr/>
            </a:pPr>
            <a:fld id="{12C4CCD7-B697-424C-8C39-D61333CF61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67" r:id="rId1"/>
    <p:sldLayoutId id="2147484768" r:id="rId2"/>
    <p:sldLayoutId id="2147484757" r:id="rId3"/>
    <p:sldLayoutId id="2147484758" r:id="rId4"/>
    <p:sldLayoutId id="2147484759" r:id="rId5"/>
    <p:sldLayoutId id="2147484760" r:id="rId6"/>
    <p:sldLayoutId id="2147484761" r:id="rId7"/>
    <p:sldLayoutId id="2147484762" r:id="rId8"/>
    <p:sldLayoutId id="2147484763" r:id="rId9"/>
    <p:sldLayoutId id="2147484764" r:id="rId10"/>
    <p:sldLayoutId id="2147484765" r:id="rId11"/>
    <p:sldLayoutId id="2147484766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886200"/>
            <a:ext cx="6858000" cy="1143000"/>
          </a:xfrm>
        </p:spPr>
        <p:txBody>
          <a:bodyPr/>
          <a:lstStyle/>
          <a:p>
            <a:r>
              <a:rPr lang="sr-Cyrl-CS" sz="2800" b="1"/>
              <a:t>ФИЗИКАЛНИ ТРЕТМАН ОШТЕЋЕЊА ВЕНСКОГ И ЛИМФНОГ СИСТЕМА</a:t>
            </a:r>
            <a:endParaRPr lang="en-US" altLang="en-US" sz="2800" b="1"/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1828800" y="457200"/>
            <a:ext cx="6265863" cy="70788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  <a:defRPr/>
            </a:pPr>
            <a:r>
              <a:rPr lang="sr-Cyrl-RS" altLang="en-US" sz="1600" b="1" dirty="0">
                <a:latin typeface="+mj-lt"/>
                <a:cs typeface="Arial" pitchFamily="34" charset="0"/>
              </a:rPr>
              <a:t>Универзитет у </a:t>
            </a:r>
            <a:r>
              <a:rPr lang="sr-Cyrl-RS" altLang="en-US" sz="1600" b="1" dirty="0" err="1">
                <a:latin typeface="+mj-lt"/>
                <a:cs typeface="Arial" pitchFamily="34" charset="0"/>
              </a:rPr>
              <a:t>Кр</a:t>
            </a:r>
            <a:r>
              <a:rPr lang="en-US" altLang="en-US" sz="1600" b="1" dirty="0">
                <a:latin typeface="+mj-lt"/>
                <a:cs typeface="Arial" pitchFamily="34" charset="0"/>
              </a:rPr>
              <a:t>a</a:t>
            </a:r>
            <a:r>
              <a:rPr lang="sr-Cyrl-RS" altLang="en-US" sz="1600" b="1" dirty="0" err="1">
                <a:latin typeface="+mj-lt"/>
                <a:cs typeface="Arial" pitchFamily="34" charset="0"/>
              </a:rPr>
              <a:t>гујевцу</a:t>
            </a:r>
            <a:endParaRPr lang="sr-Cyrl-RS" altLang="en-US" sz="1600" b="1" dirty="0">
              <a:latin typeface="+mj-lt"/>
              <a:cs typeface="Arial" pitchFamily="34" charset="0"/>
            </a:endParaRPr>
          </a:p>
          <a:p>
            <a:pPr eaLnBrk="1" hangingPunct="1"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Cyrl-RS" altLang="en-US" sz="1900" b="1" dirty="0">
                <a:latin typeface="+mj-lt"/>
                <a:cs typeface="Arial" pitchFamily="34" charset="0"/>
              </a:rPr>
              <a:t>ФАКУЛТЕТ МЕДИЦИНСКИХ НАУКА</a:t>
            </a:r>
            <a:endParaRPr lang="en-US" altLang="en-US" sz="1900" dirty="0">
              <a:latin typeface="+mj-lt"/>
              <a:cs typeface="Arial" pitchFamily="34" charset="0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22250"/>
            <a:ext cx="762000" cy="1038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3" name="Picture 7" descr="C:\Users\User\Desktop\Arterije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228600"/>
            <a:ext cx="211455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182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Аналгетске процедуре</a:t>
            </a:r>
          </a:p>
        </p:txBody>
      </p:sp>
      <p:sp>
        <p:nvSpPr>
          <p:cNvPr id="1331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- анодна галванизација</a:t>
            </a:r>
          </a:p>
          <a:p>
            <a:r>
              <a:rPr lang="en-US"/>
              <a:t>- електрофореза Новокаина</a:t>
            </a:r>
          </a:p>
          <a:p>
            <a:r>
              <a:rPr lang="en-US"/>
              <a:t>- ТЕНС</a:t>
            </a:r>
          </a:p>
          <a:p>
            <a:r>
              <a:rPr lang="en-US"/>
              <a:t>- ласеротерапија</a:t>
            </a:r>
          </a:p>
          <a:p>
            <a:r>
              <a:rPr lang="en-US"/>
              <a:t> - ДДС (ЛП модулација)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8C97339-090A-4EB2-BD2C-68BFE1E854B6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</p:cSld>
  <p:clrMapOvr>
    <a:masterClrMapping/>
  </p:clrMapOvr>
  <p:transition advTm="13966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Антиедематозна терапија</a:t>
            </a:r>
          </a:p>
        </p:txBody>
      </p:sp>
      <p:sp>
        <p:nvSpPr>
          <p:cNvPr id="1433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 - анадна галванизација</a:t>
            </a:r>
          </a:p>
          <a:p>
            <a:r>
              <a:rPr lang="en-US"/>
              <a:t> - електрофореза Тиомуказе</a:t>
            </a:r>
          </a:p>
          <a:p>
            <a:r>
              <a:rPr lang="en-US"/>
              <a:t> - ИФС (1-100 </a:t>
            </a:r>
            <a:r>
              <a:rPr lang="sr-Latn-CS"/>
              <a:t>Hz)</a:t>
            </a:r>
          </a:p>
          <a:p>
            <a:r>
              <a:rPr lang="en-US"/>
              <a:t> - сп облик екстропенцијалне струје – модулисане импулсне струје</a:t>
            </a:r>
          </a:p>
          <a:p>
            <a:r>
              <a:rPr lang="en-US"/>
              <a:t> - ДДС</a:t>
            </a: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623267E-BDCC-4567-A10F-7A082DA784AE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</p:cSld>
  <p:clrMapOvr>
    <a:masterClrMapping/>
  </p:clrMapOvr>
  <p:transition advTm="2003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Антиинфламаторна терапија</a:t>
            </a:r>
          </a:p>
        </p:txBody>
      </p:sp>
      <p:sp>
        <p:nvSpPr>
          <p:cNvPr id="1536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 - ласеротерапија</a:t>
            </a:r>
          </a:p>
          <a:p>
            <a:r>
              <a:rPr lang="en-US"/>
              <a:t> - бактерицидне дозе УВ зрака код улцера</a:t>
            </a:r>
          </a:p>
          <a:p>
            <a:r>
              <a:rPr lang="en-US"/>
              <a:t> - ниске дозе УЗ код улцера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8FE3976-A5E1-401D-839B-6B9EA4C74026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</p:cSld>
  <p:clrMapOvr>
    <a:masterClrMapping/>
  </p:clrMapOvr>
  <p:transition advTm="14372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Улога физиотерапута</a:t>
            </a:r>
          </a:p>
        </p:txBody>
      </p:sp>
      <p:sp>
        <p:nvSpPr>
          <p:cNvPr id="1638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Код акутне венске тромбозе долази до до ставарања крвних угрушака крви унутар кс и није стање где физиотерапеут може значајније да се ангажује.</a:t>
            </a:r>
          </a:p>
          <a:p>
            <a:r>
              <a:rPr lang="en-US"/>
              <a:t>Неопходно је </a:t>
            </a:r>
            <a:r>
              <a:rPr lang="en-US" b="1" u="sng"/>
              <a:t>препознавање клиничког налаза </a:t>
            </a:r>
            <a:r>
              <a:rPr lang="en-US"/>
              <a:t>од стране физитерапеута у случају да се оно појави током спровођења ктх програма.</a:t>
            </a: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7D74490-9A8B-4640-A510-B61D28D242F6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</p:cSld>
  <p:clrMapOvr>
    <a:masterClrMapping/>
  </p:clrMapOvr>
  <p:transition advTm="27406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411" name="Subtitle 2" descr="Rectangle: Click to edit Master text styles&#10;Second level&#10;Third level&#10;Fourth level&#10;Fifth level"/>
          <p:cNvSpPr>
            <a:spLocks noGrp="1"/>
          </p:cNvSpPr>
          <p:nvPr>
            <p:ph type="subTitle" idx="1"/>
          </p:nvPr>
        </p:nvSpPr>
        <p:spPr>
          <a:xfrm>
            <a:off x="1524000" y="3657600"/>
            <a:ext cx="6400800" cy="1752600"/>
          </a:xfrm>
        </p:spPr>
        <p:txBody>
          <a:bodyPr/>
          <a:lstStyle/>
          <a:p>
            <a:pPr algn="r"/>
            <a:r>
              <a:rPr lang="en-US" sz="4000" b="1"/>
              <a:t>Лимфни систем</a:t>
            </a:r>
          </a:p>
        </p:txBody>
      </p:sp>
      <p:pic>
        <p:nvPicPr>
          <p:cNvPr id="17412" name="Picture 5" descr="C:\Users\User\Desktop\Arterij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381000"/>
            <a:ext cx="17970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935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Лимфни систем чине:</a:t>
            </a:r>
          </a:p>
        </p:txBody>
      </p:sp>
      <p:sp>
        <p:nvSpPr>
          <p:cNvPr id="1843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Лимфа</a:t>
            </a:r>
          </a:p>
          <a:p>
            <a:endParaRPr lang="ru-RU"/>
          </a:p>
          <a:p>
            <a:r>
              <a:rPr lang="ru-RU"/>
              <a:t>Лимфни судови</a:t>
            </a:r>
          </a:p>
          <a:p>
            <a:endParaRPr lang="ru-RU"/>
          </a:p>
          <a:p>
            <a:r>
              <a:rPr lang="ru-RU"/>
              <a:t>Лимфне жлезде</a:t>
            </a:r>
          </a:p>
          <a:p>
            <a:endParaRPr lang="ru-RU"/>
          </a:p>
          <a:p>
            <a:r>
              <a:rPr lang="ru-RU"/>
              <a:t>Лимфни органи</a:t>
            </a:r>
            <a:endParaRPr lang="en-US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225C3C3-C802-4765-989C-F6BFB19786BD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</p:cSld>
  <p:clrMapOvr>
    <a:masterClrMapping/>
  </p:clrMapOvr>
  <p:transition advTm="7495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Лимфа</a:t>
            </a:r>
            <a:r>
              <a:rPr lang="en-US"/>
              <a:t> </a:t>
            </a:r>
          </a:p>
        </p:txBody>
      </p:sp>
      <p:sp>
        <p:nvSpPr>
          <p:cNvPr id="1945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/>
              <a:t>Ствара се у међућелијском простору</a:t>
            </a:r>
          </a:p>
          <a:p>
            <a:pPr>
              <a:lnSpc>
                <a:spcPct val="150000"/>
              </a:lnSpc>
            </a:pPr>
            <a:r>
              <a:rPr lang="ru-RU"/>
              <a:t>Богата беланчевинама, масним капљицама, електролитима</a:t>
            </a: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2377288-2AF0-4E09-872B-1DC87109D077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</p:cSld>
  <p:clrMapOvr>
    <a:masterClrMapping/>
  </p:clrMapOvr>
  <p:transition advTm="9417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r>
              <a:rPr lang="ru-RU" sz="4000" b="1"/>
              <a:t>Лимфедем</a:t>
            </a:r>
            <a:endParaRPr lang="en-US" sz="4000" b="1"/>
          </a:p>
        </p:txBody>
      </p:sp>
      <p:sp>
        <p:nvSpPr>
          <p:cNvPr id="2048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Лимфедем је прогресивно отицање међућелијског ткива, одређеног дела тела, најчешће  једног или више екстремитета, трупа, главе, гениталија, где се у међућелијском простору нагомилава лимфа, јер не може да се одлије лимфном нити венском циркулацијом.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609E7FD-3E8C-4669-97D7-D524091CD2C8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</p:cSld>
  <p:clrMapOvr>
    <a:masterClrMapping/>
  </p:clrMapOvr>
  <p:transition advTm="27172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Лечење лимфедема</a:t>
            </a:r>
          </a:p>
        </p:txBody>
      </p:sp>
      <p:sp>
        <p:nvSpPr>
          <p:cNvPr id="2150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Конзервативно</a:t>
            </a:r>
            <a:r>
              <a:rPr lang="en-US"/>
              <a:t> </a:t>
            </a:r>
          </a:p>
          <a:p>
            <a:r>
              <a:rPr lang="en-US"/>
              <a:t>Хигијенско-дијететске мере</a:t>
            </a:r>
          </a:p>
          <a:p>
            <a:r>
              <a:rPr lang="en-US"/>
              <a:t>Медикаментозно</a:t>
            </a:r>
          </a:p>
          <a:p>
            <a:r>
              <a:rPr lang="en-US"/>
              <a:t>Елевација екстремитета</a:t>
            </a:r>
          </a:p>
          <a:p>
            <a:r>
              <a:rPr lang="en-US"/>
              <a:t>Компресивна Деконгестивна Физикална Терапија –КДФТ (хигијена тела, МЛД, еластична компресивна бандажа, вежбе)</a:t>
            </a:r>
          </a:p>
          <a:p>
            <a:endParaRPr lang="en-US"/>
          </a:p>
          <a:p>
            <a:r>
              <a:rPr lang="en-US" b="1"/>
              <a:t>Хируршки </a:t>
            </a:r>
            <a:r>
              <a:rPr lang="en-US"/>
              <a:t>– физиолошка реконструкција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85A0777-5019-45EA-92B8-213DCAC21226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</p:cSld>
  <p:clrMapOvr>
    <a:masterClrMapping/>
  </p:clrMapOvr>
  <p:transition advTm="33504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n-US" sz="3600" b="1"/>
              <a:t>Конзервативне методе лечења</a:t>
            </a:r>
          </a:p>
        </p:txBody>
      </p:sp>
      <p:sp>
        <p:nvSpPr>
          <p:cNvPr id="2253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524000"/>
            <a:ext cx="8305800" cy="4114800"/>
          </a:xfrm>
        </p:spPr>
        <p:txBody>
          <a:bodyPr/>
          <a:lstStyle/>
          <a:p>
            <a:r>
              <a:rPr lang="ru-RU"/>
              <a:t>Најбољи ефекат код лимфедема </a:t>
            </a:r>
            <a:r>
              <a:rPr lang="sr-Latn-CS"/>
              <a:t>I</a:t>
            </a:r>
            <a:r>
              <a:rPr lang="ru-RU"/>
              <a:t> и </a:t>
            </a:r>
            <a:r>
              <a:rPr lang="sr-Latn-CS"/>
              <a:t>II</a:t>
            </a:r>
            <a:r>
              <a:rPr lang="ru-RU"/>
              <a:t> фазе.</a:t>
            </a:r>
            <a:endParaRPr lang="sr-Latn-CS"/>
          </a:p>
          <a:p>
            <a:endParaRPr lang="sr-Latn-CS" b="1"/>
          </a:p>
          <a:p>
            <a:r>
              <a:rPr lang="ru-RU" b="1"/>
              <a:t>Конзервативне методе подразумевају </a:t>
            </a:r>
            <a:r>
              <a:rPr lang="ru-RU"/>
              <a:t>–  </a:t>
            </a:r>
            <a:endParaRPr lang="sr-Latn-CS"/>
          </a:p>
          <a:p>
            <a:pPr>
              <a:buFont typeface="Wingdings" pitchFamily="2" charset="2"/>
              <a:buChar char="Ø"/>
            </a:pPr>
            <a:r>
              <a:rPr lang="ru-RU"/>
              <a:t>хигијенско дијететске мере, </a:t>
            </a:r>
            <a:endParaRPr lang="sr-Latn-CS"/>
          </a:p>
          <a:p>
            <a:pPr>
              <a:buFont typeface="Wingdings" pitchFamily="2" charset="2"/>
              <a:buChar char="Ø"/>
            </a:pPr>
            <a:r>
              <a:rPr lang="ru-RU"/>
              <a:t>медикаментозну терапију, </a:t>
            </a:r>
            <a:endParaRPr lang="sr-Latn-CS"/>
          </a:p>
          <a:p>
            <a:pPr>
              <a:buFont typeface="Wingdings" pitchFamily="2" charset="2"/>
              <a:buChar char="Ø"/>
            </a:pPr>
            <a:r>
              <a:rPr lang="ru-RU"/>
              <a:t>елевација екстремитета, </a:t>
            </a:r>
            <a:endParaRPr lang="sr-Latn-CS"/>
          </a:p>
          <a:p>
            <a:pPr>
              <a:buFont typeface="Wingdings" pitchFamily="2" charset="2"/>
              <a:buChar char="Ø"/>
            </a:pPr>
            <a:r>
              <a:rPr lang="ru-RU"/>
              <a:t>компресивна бандажа и одећа, </a:t>
            </a:r>
            <a:endParaRPr lang="sr-Latn-CS"/>
          </a:p>
          <a:p>
            <a:pPr>
              <a:buFont typeface="Wingdings" pitchFamily="2" charset="2"/>
              <a:buChar char="Ø"/>
            </a:pPr>
            <a:r>
              <a:rPr lang="ru-RU"/>
              <a:t>мануелна лимфна дренажа-МЛД, </a:t>
            </a:r>
            <a:endParaRPr lang="sr-Latn-CS"/>
          </a:p>
          <a:p>
            <a:pPr>
              <a:buFont typeface="Wingdings" pitchFamily="2" charset="2"/>
              <a:buChar char="Ø"/>
            </a:pPr>
            <a:r>
              <a:rPr lang="ru-RU"/>
              <a:t>вежбе, примена класичних физикалних процедура и пнеуматских лимфодреназера. </a:t>
            </a:r>
            <a:endParaRPr lang="en-US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B129AD4-0A62-4C78-8828-0348A62A30D5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</p:cSld>
  <p:clrMapOvr>
    <a:masterClrMapping/>
  </p:clrMapOvr>
  <p:transition advTm="32526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Тестови за процену венске циркулације</a:t>
            </a:r>
            <a:endParaRPr lang="en-US" sz="3600"/>
          </a:p>
        </p:txBody>
      </p:sp>
      <p:sp>
        <p:nvSpPr>
          <p:cNvPr id="512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Тест за дубоки венски тромбофлебитис </a:t>
            </a:r>
            <a:r>
              <a:rPr lang="en-US"/>
              <a:t>– служи за проверу ове васкуларне компликације.</a:t>
            </a:r>
          </a:p>
          <a:p>
            <a:r>
              <a:rPr lang="en-US"/>
              <a:t>Руком се стегне м.гастрокнемиус, док се снажно врши дорзифлексија стопала пацијента. </a:t>
            </a:r>
          </a:p>
          <a:p>
            <a:r>
              <a:rPr lang="en-US"/>
              <a:t>Код акутног тромбофлебитиса ово изазива јаку болност и назива се </a:t>
            </a:r>
            <a:r>
              <a:rPr lang="en-US" b="1"/>
              <a:t>Хоманов знак</a:t>
            </a:r>
            <a:r>
              <a:rPr lang="en-US"/>
              <a:t>.</a:t>
            </a:r>
            <a:endParaRPr lang="sr-Latn-CS"/>
          </a:p>
          <a:p>
            <a:r>
              <a:rPr lang="ru-RU"/>
              <a:t>Позитиван Хоманов знак може код: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повреде </a:t>
            </a:r>
            <a:r>
              <a:rPr lang="sr-Latn-CS"/>
              <a:t>A</a:t>
            </a:r>
            <a:r>
              <a:rPr lang="ru-RU"/>
              <a:t>хилове тетиве,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повреде мишића,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површинске упале вена.</a:t>
            </a: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857BD97-8335-4380-BC91-1A85FC216711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</p:cSld>
  <p:clrMapOvr>
    <a:masterClrMapping/>
  </p:clrMapOvr>
  <p:transition advTm="37453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r>
              <a:rPr lang="en-US" sz="3600" b="1"/>
              <a:t>Конзервативне методе лечења</a:t>
            </a:r>
            <a:endParaRPr lang="en-US" sz="3600"/>
          </a:p>
        </p:txBody>
      </p:sp>
      <p:sp>
        <p:nvSpPr>
          <p:cNvPr id="2355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/>
              <a:t>КДФТ –     Комплексна деконгестивна физикална терапија</a:t>
            </a:r>
            <a:r>
              <a:rPr lang="sr-Latn-CS" b="1"/>
              <a:t> - </a:t>
            </a:r>
            <a:r>
              <a:rPr lang="ru-RU"/>
              <a:t>најприхваћенији вид третирања лимфедема подразумева комбинацију неколико поступака и то :   </a:t>
            </a:r>
            <a:endParaRPr lang="sr-Latn-CS"/>
          </a:p>
          <a:p>
            <a:pPr>
              <a:buFont typeface="Tahoma" pitchFamily="34" charset="0"/>
              <a:buAutoNum type="arabicParenR"/>
            </a:pPr>
            <a:r>
              <a:rPr lang="ru-RU"/>
              <a:t>нега коже,  </a:t>
            </a:r>
            <a:endParaRPr lang="sr-Latn-CS"/>
          </a:p>
          <a:p>
            <a:pPr>
              <a:buFont typeface="Tahoma" pitchFamily="34" charset="0"/>
              <a:buAutoNum type="arabicParenR"/>
            </a:pPr>
            <a:r>
              <a:rPr lang="ru-RU"/>
              <a:t>МЛД, </a:t>
            </a:r>
            <a:endParaRPr lang="sr-Latn-CS"/>
          </a:p>
          <a:p>
            <a:pPr>
              <a:buFont typeface="Tahoma" pitchFamily="34" charset="0"/>
              <a:buAutoNum type="arabicParenR"/>
            </a:pPr>
            <a:r>
              <a:rPr lang="ru-RU"/>
              <a:t>кратко-еластична вишеслојна бандажа,</a:t>
            </a:r>
            <a:endParaRPr lang="sr-Latn-CS"/>
          </a:p>
          <a:p>
            <a:pPr>
              <a:buFont typeface="Tahoma" pitchFamily="34" charset="0"/>
              <a:buAutoNum type="arabicParenR"/>
            </a:pPr>
            <a:r>
              <a:rPr lang="ru-RU"/>
              <a:t>кинезитерапија са пласираном бандажом или еластичном одећом.</a:t>
            </a:r>
            <a:endParaRPr lang="en-US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0F9FDC9-EC5E-4BA3-A5BC-8394EA3D81AD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</p:cSld>
  <p:clrMapOvr>
    <a:masterClrMapping/>
  </p:clrMapOvr>
  <p:transition advTm="33359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Контраиндикације за мануелну лимфну дренажу</a:t>
            </a:r>
            <a:endParaRPr lang="en-US" sz="3600" b="1"/>
          </a:p>
        </p:txBody>
      </p:sp>
      <p:sp>
        <p:nvSpPr>
          <p:cNvPr id="2457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/>
              <a:t>- метастатска болест,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/>
              <a:t>- акутна запаљења,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/>
              <a:t>- тромбоза, па чак и сумња на развој тромбозе,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/>
              <a:t>- едеми кардијалног и бубрежног порекла,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/>
              <a:t>- јака болна стања.</a:t>
            </a:r>
            <a:endParaRPr lang="en-US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BCF3428-4FC6-4CFF-880F-C20DE0024458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</p:cSld>
  <p:clrMapOvr>
    <a:masterClrMapping/>
  </p:clrMapOvr>
  <p:transition advTm="15947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Компресивно бандажирање</a:t>
            </a:r>
            <a:endParaRPr lang="en-US" sz="4000" b="1"/>
          </a:p>
        </p:txBody>
      </p:sp>
      <p:sp>
        <p:nvSpPr>
          <p:cNvPr id="2560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Након мануалне лимфне дренаже следи бандажирање захваћеног екстремитета и на тај начин се одржава постигнута деконгестија, спречава се поновно пуњење захваћеног екстремитета, разграђују наслаге везивног ткива и олакшава извођење терапијских вежби. </a:t>
            </a: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4A8C216-1771-4F72-9121-E494CA9B7A30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</p:cSld>
  <p:clrMapOvr>
    <a:masterClrMapping/>
  </p:clrMapOvr>
  <p:transition advTm="20785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Кинезитерапија</a:t>
            </a:r>
          </a:p>
        </p:txBody>
      </p:sp>
      <p:sp>
        <p:nvSpPr>
          <p:cNvPr id="2662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76400"/>
            <a:ext cx="8077200" cy="4114800"/>
          </a:xfrm>
        </p:spPr>
        <p:txBody>
          <a:bodyPr/>
          <a:lstStyle/>
          <a:p>
            <a:r>
              <a:rPr lang="en-US"/>
              <a:t>Препоручује се терапијско вежбање и елевација бандажираног екстремитета. </a:t>
            </a:r>
          </a:p>
          <a:p>
            <a:r>
              <a:rPr lang="en-US"/>
              <a:t>Вежбе активирају све мишићне групе и зглобове и повећавају ток лимфе и венске циркулације.</a:t>
            </a:r>
          </a:p>
          <a:p>
            <a:r>
              <a:rPr lang="en-US"/>
              <a:t>Изводе се вежбе покретљивости, вежбе снаге и истезања уз дијафрагмално дисање. </a:t>
            </a:r>
          </a:p>
          <a:p>
            <a:r>
              <a:rPr lang="en-US"/>
              <a:t>Вежбе се састоје од ритмичког извођења флексије и екстензије екстремитета и кружних покрета у зглобовима у лежећем или стојећем положају без замарања пацијента. </a:t>
            </a:r>
            <a:endParaRPr lang="sr-Latn-CS"/>
          </a:p>
          <a:p>
            <a:r>
              <a:rPr lang="en-US"/>
              <a:t>Изводе се 1-2 х на дан по 30 мин, без оптерећења и полако.</a:t>
            </a: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C3A379F-F280-4692-A990-BE92EB10BBE6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</p:cSld>
  <p:clrMapOvr>
    <a:masterClrMapping/>
  </p:clrMapOvr>
  <p:transition advTm="40755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Кинезитерапија </a:t>
            </a:r>
          </a:p>
        </p:txBody>
      </p:sp>
      <p:sp>
        <p:nvSpPr>
          <p:cNvPr id="2765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Вежбе које се примењују су: 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вежбе дијафрагмалног дисања, 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вежбе за лимфедем (корективне вежбе), 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вежбе истезања/флексибилности, 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аеробне вежбе и 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вежбе са отпором.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26C7EEB-4DAA-4FC0-98D7-98445D9E1F6A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</p:cSld>
  <p:clrMapOvr>
    <a:masterClrMapping/>
  </p:clrMapOvr>
  <p:transition advTm="15002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У лечењу болести лимфотока могу се користити:</a:t>
            </a:r>
          </a:p>
        </p:txBody>
      </p:sp>
      <p:sp>
        <p:nvSpPr>
          <p:cNvPr id="2867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/>
              <a:t>Хипобарична терапија као: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/>
              <a:t>Вакусак тх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/>
              <a:t>Васкулатор тх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/>
              <a:t>Интермитентна пнеуматска компресија 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C7E6E97-4A89-4952-A32A-32E47C364C99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</p:cSld>
  <p:clrMapOvr>
    <a:masterClrMapping/>
  </p:clrMapOvr>
  <p:transition advTm="16069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Фактори ризика за настанак ТДВ </a:t>
            </a:r>
            <a:endParaRPr lang="en-US" sz="3600" b="1"/>
          </a:p>
        </p:txBody>
      </p:sp>
      <p:sp>
        <p:nvSpPr>
          <p:cNvPr id="614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/>
              <a:t>животна доб, 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професије (статичко, пасивно оптерећење, стајање), 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тип и дужина хируршке операције, 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тип примењене анестезије, 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општа траума, 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имобилизација, 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мировање, 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одузетост екстремитета, 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трудноћа и пурперијум, 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F1D0AE5-C5EA-4FD3-BE1C-949E59CFB217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</p:cSld>
  <p:clrMapOvr>
    <a:masterClrMapping/>
  </p:clrMapOvr>
  <p:transition advTm="27538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Фактори ризика за настанак ТДВ </a:t>
            </a:r>
            <a:endParaRPr lang="en-US" sz="3600"/>
          </a:p>
        </p:txBody>
      </p:sp>
      <p:sp>
        <p:nvSpPr>
          <p:cNvPr id="717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/>
              <a:t>ранија тромбоза дубоких вена и варикозитети,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локална траума, 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срчана обољења (декомпензација, инфаркт)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хемодилуција, 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примена хормоналних контрацептива, 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малигнитет, 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гојазност, 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примена концентрованих и флебоиритирајућих лекова интравенским путем,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артеријска исхемија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6476EED-7F97-4B0A-AD94-ECDE47F60193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</p:cSld>
  <p:clrMapOvr>
    <a:masterClrMapping/>
  </p:clrMapOvr>
  <p:transition advTm="24368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Фактори ризика за настанак ТДВ </a:t>
            </a:r>
            <a:endParaRPr lang="en-US" sz="3600"/>
          </a:p>
        </p:txBody>
      </p:sp>
      <p:sp>
        <p:nvSpPr>
          <p:cNvPr id="819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/>
              <a:t>васкулитис, 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Биргерова болест, 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конгенитална венска обољења и поремећаји,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примена хемостатичких агенаса, 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климатски и сезонски утицаји итд.</a:t>
            </a:r>
            <a:endParaRPr 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24E2B80-E897-412B-AECA-AE8672C69EF9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</p:cSld>
  <p:clrMapOvr>
    <a:masterClrMapping/>
  </p:clrMapOvr>
  <p:transition advTm="12473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Профилакса ТДВ</a:t>
            </a:r>
            <a:endParaRPr lang="en-US" sz="4000" b="1"/>
          </a:p>
        </p:txBody>
      </p:sp>
      <p:sp>
        <p:nvSpPr>
          <p:cNvPr id="921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Примарна (спровођење мера и поступака којима се превенира појава ТДВ) и </a:t>
            </a:r>
          </a:p>
          <a:p>
            <a:r>
              <a:rPr lang="ru-RU"/>
              <a:t>Секундарна (примена поступака којима се код болесника са испољеном ТДВ превенира појава плућног емболизма). </a:t>
            </a:r>
          </a:p>
          <a:p>
            <a:r>
              <a:rPr lang="ru-RU"/>
              <a:t>Примарна профилакса се препоручује код свих болесника са ризиком за настанак ТДВ.</a:t>
            </a:r>
          </a:p>
          <a:p>
            <a:r>
              <a:rPr lang="ru-RU"/>
              <a:t>Секундарна профилакса у ствари је лечење ТДВ.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1810806-1270-4FD9-B0B3-BD7E233A0A07}" type="slidenum">
              <a:rPr lang="en-US" altLang="en-US" smtClean="0"/>
              <a:pPr/>
              <a:t>6</a:t>
            </a:fld>
            <a:endParaRPr lang="en-US" altLang="en-US"/>
          </a:p>
        </p:txBody>
      </p:sp>
      <p:sp>
        <p:nvSpPr>
          <p:cNvPr id="9221" name="Right Arrow 4"/>
          <p:cNvSpPr>
            <a:spLocks noChangeArrowheads="1"/>
          </p:cNvSpPr>
          <p:nvPr/>
        </p:nvSpPr>
        <p:spPr bwMode="auto">
          <a:xfrm>
            <a:off x="304800" y="19050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  <p:sp>
        <p:nvSpPr>
          <p:cNvPr id="9222" name="Right Arrow 5"/>
          <p:cNvSpPr>
            <a:spLocks noChangeArrowheads="1"/>
          </p:cNvSpPr>
          <p:nvPr/>
        </p:nvSpPr>
        <p:spPr bwMode="auto">
          <a:xfrm>
            <a:off x="304800" y="27432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</p:spTree>
  </p:cSld>
  <p:clrMapOvr>
    <a:masterClrMapping/>
  </p:clrMapOvr>
  <p:transition advTm="4439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Профилакса ТДВ</a:t>
            </a:r>
            <a:endParaRPr lang="en-US" sz="4000"/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/>
              <a:t>Опште тромбопрофилактичке мере ТДВ састоје се у спроводењу следећих поступака: </a:t>
            </a:r>
          </a:p>
          <a:p>
            <a:pPr marL="514350" indent="-514350">
              <a:buFont typeface="+mj-lt"/>
              <a:buAutoNum type="romanUcPeriod"/>
              <a:defRPr/>
            </a:pPr>
            <a:r>
              <a:rPr lang="ru-RU" dirty="0"/>
              <a:t>адекватан баланс течности, електролита, колоида и крвних деривата, </a:t>
            </a:r>
          </a:p>
          <a:p>
            <a:pPr marL="514350" indent="-514350">
              <a:buFont typeface="+mj-lt"/>
              <a:buAutoNum type="romanUcPeriod"/>
              <a:defRPr/>
            </a:pPr>
            <a:r>
              <a:rPr lang="ru-RU" dirty="0"/>
              <a:t>профилакса шока, </a:t>
            </a:r>
          </a:p>
          <a:p>
            <a:pPr marL="514350" indent="-514350">
              <a:buFont typeface="+mj-lt"/>
              <a:buAutoNum type="romanUcPeriod"/>
              <a:defRPr/>
            </a:pPr>
            <a:r>
              <a:rPr lang="ru-RU" dirty="0"/>
              <a:t>правилна позиција непокретних болесника (блага елевација, Тренделенбургов положај), </a:t>
            </a:r>
          </a:p>
          <a:p>
            <a:pPr marL="514350" indent="-514350">
              <a:buFont typeface="+mj-lt"/>
              <a:buAutoNum type="romanUcPeriod"/>
              <a:defRPr/>
            </a:pPr>
            <a:r>
              <a:rPr lang="ru-RU" dirty="0"/>
              <a:t>рано активирање болесника или барем извођење покрета у кревету.</a:t>
            </a:r>
            <a:endParaRPr lang="en-US" dirty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D39D33C-D1DE-477A-B84F-9D2BE711D3C2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</p:cSld>
  <p:clrMapOvr>
    <a:masterClrMapping/>
  </p:clrMapOvr>
  <p:transition advTm="39383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Лечење (секундарна превенција) ТДВ</a:t>
            </a:r>
          </a:p>
        </p:txBody>
      </p:sp>
      <p:sp>
        <p:nvSpPr>
          <p:cNvPr id="1126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Започиње спроводењем општих мера: мировање болесника у кревету, елевација ногу изнад нивоа срца (десне преткоморе), лака флексија колена (око 15 ⁰), супресија кашља, регулисање столице. 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561BBEB-FFC3-497D-A231-74695EC5233B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</p:cSld>
  <p:clrMapOvr>
    <a:masterClrMapping/>
  </p:clrMapOvr>
  <p:transition advTm="19563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291" name="Subtitle 2" descr="Rectangle: Click to edit Master text styles&#10;Second level&#10;Third level&#10;Fourth level&#10;Fifth level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sz="3600" b="1"/>
              <a:t>Физикална терапија код оштећења венских крвних судова</a:t>
            </a:r>
          </a:p>
        </p:txBody>
      </p:sp>
      <p:pic>
        <p:nvPicPr>
          <p:cNvPr id="12292" name="Picture 2" descr="C:\Users\User\Desktop\Arterij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381000"/>
            <a:ext cx="19907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865"/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Kancelarij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arij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8673</TotalTime>
  <Words>846</Words>
  <Application>Microsoft Office PowerPoint</Application>
  <PresentationFormat>On-screen Show (4:3)</PresentationFormat>
  <Paragraphs>156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Tahoma</vt:lpstr>
      <vt:lpstr>Calibri</vt:lpstr>
      <vt:lpstr>Wingdings</vt:lpstr>
      <vt:lpstr>Blueprint</vt:lpstr>
      <vt:lpstr>ФИЗИКАЛНИ ТРЕТМАН ОШТЕЋЕЊА ВЕНСКОГ И ЛИМФНОГ СИСТЕМА</vt:lpstr>
      <vt:lpstr>Тестови за процену венске циркулације</vt:lpstr>
      <vt:lpstr>Фактори ризика за настанак ТДВ </vt:lpstr>
      <vt:lpstr>Фактори ризика за настанак ТДВ </vt:lpstr>
      <vt:lpstr>Фактори ризика за настанак ТДВ </vt:lpstr>
      <vt:lpstr>Профилакса ТДВ</vt:lpstr>
      <vt:lpstr>Профилакса ТДВ</vt:lpstr>
      <vt:lpstr>Лечење (секундарна превенција) ТДВ</vt:lpstr>
      <vt:lpstr>PowerPoint Presentation</vt:lpstr>
      <vt:lpstr>Аналгетске процедуре</vt:lpstr>
      <vt:lpstr>Антиедематозна терапија</vt:lpstr>
      <vt:lpstr>Антиинфламаторна терапија</vt:lpstr>
      <vt:lpstr>Улога физиотерапута</vt:lpstr>
      <vt:lpstr>PowerPoint Presentation</vt:lpstr>
      <vt:lpstr>Лимфни систем чине:</vt:lpstr>
      <vt:lpstr>Лимфа </vt:lpstr>
      <vt:lpstr>Лимфедем</vt:lpstr>
      <vt:lpstr>Лечење лимфедема</vt:lpstr>
      <vt:lpstr>Конзервативне методе лечења</vt:lpstr>
      <vt:lpstr>Конзервативне методе лечења</vt:lpstr>
      <vt:lpstr>Контраиндикације за мануелну лимфну дренажу</vt:lpstr>
      <vt:lpstr>Компресивно бандажирање</vt:lpstr>
      <vt:lpstr>Кинезитерапија</vt:lpstr>
      <vt:lpstr>Кинезитерапија </vt:lpstr>
      <vt:lpstr>У лечењу болести лимфотока могу се користити:</vt:lpstr>
    </vt:vector>
  </TitlesOfParts>
  <Company>BOOX Computers, Kragujevac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Rehabilitacija traumatoloških bolesnika</dc:title>
  <dc:creator>WIN98SE</dc:creator>
  <cp:lastModifiedBy>Vesna</cp:lastModifiedBy>
  <cp:revision>1051</cp:revision>
  <dcterms:created xsi:type="dcterms:W3CDTF">2002-12-17T12:07:36Z</dcterms:created>
  <dcterms:modified xsi:type="dcterms:W3CDTF">2024-08-30T08:24:37Z</dcterms:modified>
</cp:coreProperties>
</file>